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2" r:id="rId3"/>
    <p:sldId id="260" r:id="rId4"/>
    <p:sldId id="303" r:id="rId5"/>
    <p:sldId id="256" r:id="rId6"/>
    <p:sldId id="275" r:id="rId7"/>
    <p:sldId id="292" r:id="rId8"/>
    <p:sldId id="293" r:id="rId9"/>
    <p:sldId id="281" r:id="rId10"/>
    <p:sldId id="299" r:id="rId11"/>
    <p:sldId id="300" r:id="rId12"/>
    <p:sldId id="302" r:id="rId13"/>
    <p:sldId id="301" r:id="rId14"/>
    <p:sldId id="273" r:id="rId15"/>
    <p:sldId id="268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AE7"/>
    <a:srgbClr val="D1CCC5"/>
    <a:srgbClr val="B2AA9F"/>
    <a:srgbClr val="A2978D"/>
    <a:srgbClr val="D7DBDC"/>
    <a:srgbClr val="91BAD0"/>
    <a:srgbClr val="6C9CC2"/>
    <a:srgbClr val="C6BBCA"/>
    <a:srgbClr val="7593B9"/>
    <a:srgbClr val="F5D8D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7960" autoAdjust="0"/>
  </p:normalViewPr>
  <p:slideViewPr>
    <p:cSldViewPr snapToGrid="0" showGuides="1">
      <p:cViewPr varScale="1">
        <p:scale>
          <a:sx n="88" d="100"/>
          <a:sy n="88" d="100"/>
        </p:scale>
        <p:origin x="1470" y="9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FAF156-08AC-4E39-82DD-6D13D4C5B13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33930-8EB9-4076-8B61-C440A7185D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332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826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조는 </a:t>
            </a:r>
            <a:r>
              <a:rPr lang="ko-KR" altLang="en-US" dirty="0" err="1"/>
              <a:t>백엔드와</a:t>
            </a:r>
            <a:r>
              <a:rPr lang="ko-KR" altLang="en-US" dirty="0"/>
              <a:t> 프론트의 경험을 고르 갖추기 위해</a:t>
            </a:r>
            <a:r>
              <a:rPr lang="en-US" altLang="ko-KR" dirty="0"/>
              <a:t>, </a:t>
            </a:r>
            <a:r>
              <a:rPr lang="ko-KR" altLang="en-US" dirty="0"/>
              <a:t>그리고 최대한 개발을 겹치지 않게 하기위해 기능별로 개발을 하기로 하였습니다</a:t>
            </a:r>
            <a:r>
              <a:rPr lang="en-US" altLang="ko-KR" dirty="0"/>
              <a:t>. </a:t>
            </a:r>
            <a:r>
              <a:rPr lang="ko-KR" altLang="en-US" dirty="0"/>
              <a:t>그래서 자신의 맡은 기능의 프론트와 </a:t>
            </a:r>
            <a:r>
              <a:rPr lang="ko-KR" altLang="en-US" dirty="0" err="1"/>
              <a:t>백엔드를</a:t>
            </a:r>
            <a:r>
              <a:rPr lang="ko-KR" altLang="en-US" dirty="0"/>
              <a:t> 각자 개발하기로 하였습니다</a:t>
            </a:r>
            <a:r>
              <a:rPr lang="en-US" altLang="ko-KR" dirty="0"/>
              <a:t>. </a:t>
            </a:r>
            <a:r>
              <a:rPr lang="ko-KR" altLang="en-US" dirty="0"/>
              <a:t>설계과정에서는 우선 각자의 와이어프레임을 만들고</a:t>
            </a:r>
            <a:r>
              <a:rPr lang="en-US" altLang="ko-KR" dirty="0"/>
              <a:t>, </a:t>
            </a:r>
            <a:r>
              <a:rPr lang="en-US" altLang="ko-KR" dirty="0" err="1"/>
              <a:t>erd</a:t>
            </a:r>
            <a:r>
              <a:rPr lang="ko-KR" altLang="en-US" dirty="0"/>
              <a:t>팀과 웹 디자인 팀으로 </a:t>
            </a:r>
            <a:r>
              <a:rPr lang="ko-KR" altLang="en-US" dirty="0" err="1"/>
              <a:t>나누아</a:t>
            </a:r>
            <a:r>
              <a:rPr lang="ko-KR" altLang="en-US" dirty="0"/>
              <a:t> 설계를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176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Erd</a:t>
            </a:r>
            <a:r>
              <a:rPr lang="ko-KR" altLang="en-US" dirty="0"/>
              <a:t>설계는 </a:t>
            </a:r>
            <a:r>
              <a:rPr lang="en-US" altLang="ko-KR" dirty="0" err="1"/>
              <a:t>erd</a:t>
            </a:r>
            <a:r>
              <a:rPr lang="en-US" altLang="ko-KR" dirty="0"/>
              <a:t> </a:t>
            </a:r>
            <a:r>
              <a:rPr lang="ko-KR" altLang="en-US" dirty="0"/>
              <a:t>클라우드를 이용하여 다음과 같이 설계하였습니다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705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웹 디자인과 와이어프레임은 </a:t>
            </a:r>
            <a:r>
              <a:rPr lang="ko-KR" altLang="en-US" dirty="0" err="1"/>
              <a:t>피그마를</a:t>
            </a:r>
            <a:r>
              <a:rPr lang="ko-KR" altLang="en-US" dirty="0"/>
              <a:t> 이용하여 다음과 같이 작업하였습니다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925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기획과 시장조사</a:t>
            </a:r>
            <a:r>
              <a:rPr lang="en-US" altLang="ko-KR" dirty="0"/>
              <a:t>, </a:t>
            </a:r>
            <a:r>
              <a:rPr lang="en-US" altLang="ko-KR" dirty="0" err="1"/>
              <a:t>db</a:t>
            </a:r>
            <a:r>
              <a:rPr lang="ko-KR" altLang="en-US" dirty="0"/>
              <a:t>설계는 이미 진행을 했기에 하루에 소요시간을 하루로 표현하였고</a:t>
            </a:r>
            <a:r>
              <a:rPr lang="en-US" altLang="ko-KR" dirty="0"/>
              <a:t>, </a:t>
            </a:r>
            <a:r>
              <a:rPr lang="ko-KR" altLang="en-US" dirty="0"/>
              <a:t>역시 기능단위로 역할을 나누었기에 목표를 화면구현</a:t>
            </a:r>
            <a:r>
              <a:rPr lang="en-US" altLang="ko-KR" dirty="0"/>
              <a:t>, </a:t>
            </a:r>
            <a:r>
              <a:rPr lang="ko-KR" altLang="en-US" dirty="0" err="1"/>
              <a:t>백엔드</a:t>
            </a:r>
            <a:r>
              <a:rPr lang="ko-KR" altLang="en-US" dirty="0"/>
              <a:t> 기능구현으로 나누어 설정했습니다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17~26</a:t>
            </a:r>
            <a:r>
              <a:rPr lang="ko-KR" altLang="en-US" dirty="0"/>
              <a:t>일까지는 프론트 화면 구현을 모두 끝내는 것을 목표로 하였고</a:t>
            </a:r>
            <a:r>
              <a:rPr lang="en-US" altLang="ko-KR" dirty="0"/>
              <a:t>, 29~ 5</a:t>
            </a:r>
            <a:r>
              <a:rPr lang="ko-KR" altLang="en-US" dirty="0"/>
              <a:t>월 </a:t>
            </a:r>
            <a:r>
              <a:rPr lang="en-US" altLang="ko-KR" dirty="0"/>
              <a:t>10</a:t>
            </a:r>
            <a:r>
              <a:rPr lang="ko-KR" altLang="en-US" dirty="0"/>
              <a:t>까지는 팀원 각자가 맡은 </a:t>
            </a:r>
            <a:r>
              <a:rPr lang="ko-KR" altLang="en-US" dirty="0" err="1"/>
              <a:t>백엔드</a:t>
            </a:r>
            <a:r>
              <a:rPr lang="ko-KR" altLang="en-US" dirty="0"/>
              <a:t> 기능 구현을 완성하는 것을 목표로 설정했습니다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10</a:t>
            </a:r>
            <a:r>
              <a:rPr lang="ko-KR" altLang="en-US" dirty="0"/>
              <a:t>일 과</a:t>
            </a:r>
            <a:r>
              <a:rPr lang="en-US" altLang="ko-KR" dirty="0"/>
              <a:t> 13</a:t>
            </a:r>
            <a:r>
              <a:rPr lang="ko-KR" altLang="en-US" dirty="0"/>
              <a:t>일 이틀간 </a:t>
            </a:r>
            <a:r>
              <a:rPr lang="en-US" altLang="ko-KR" dirty="0"/>
              <a:t>1</a:t>
            </a:r>
            <a:r>
              <a:rPr lang="ko-KR" altLang="en-US" dirty="0"/>
              <a:t>차 테스트와 리허설을 진행할 것이고</a:t>
            </a:r>
            <a:r>
              <a:rPr lang="en-US" altLang="ko-KR" dirty="0"/>
              <a:t>, </a:t>
            </a:r>
            <a:r>
              <a:rPr lang="ko-KR" altLang="en-US" dirty="0"/>
              <a:t>여기서 나온 에러를 수정하여 </a:t>
            </a:r>
            <a:r>
              <a:rPr lang="en-US" altLang="ko-KR" dirty="0"/>
              <a:t>13</a:t>
            </a:r>
            <a:r>
              <a:rPr lang="ko-KR" altLang="en-US" dirty="0"/>
              <a:t>일과 </a:t>
            </a:r>
            <a:r>
              <a:rPr lang="en-US" altLang="ko-KR" dirty="0"/>
              <a:t>14</a:t>
            </a:r>
            <a:r>
              <a:rPr lang="ko-KR" altLang="en-US" dirty="0"/>
              <a:t>일에 수정 및 재 테스트</a:t>
            </a:r>
            <a:r>
              <a:rPr lang="en-US" altLang="ko-KR" dirty="0"/>
              <a:t>, </a:t>
            </a:r>
            <a:r>
              <a:rPr lang="ko-KR" altLang="en-US"/>
              <a:t>리허설을 진행할것입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33930-8EB9-4076-8B61-C440A7185DD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568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1103A-7397-009C-DD5F-754361CB9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20FB2F-5154-484C-FC73-B7BBB88A8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58877A-2951-2459-7987-380456120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7D1883-F8E5-2F3F-C599-6240F8387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D23E0-D721-7323-D71E-44D94C3AF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149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456F2-119A-494E-63F4-8E49B516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68A0B4-4FE3-A4CD-A9D4-77A8235340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3DDC89-B861-6692-9208-D4592B342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7F4A45-2291-C8EF-B19A-253B6878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09E998-CCE6-8F1C-B8F0-6EEB7B0E7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8FC3D4-2A4B-82F3-3D82-C97C3E736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056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0569B-273F-CFC3-E056-C52489629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E7BBF8-2B09-33FB-B05D-8DBC36DA4E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7B9767-B890-6D38-1CFA-6EBAD1DE2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3B00C5-23E7-605E-2F37-65226F286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3BF979-D39C-67DC-2B99-A3E90ED5A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256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3032E4-D1DF-8A15-6FAC-C9A61A493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60BFE6-7C59-92B7-FF9A-B9B28777D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F91D2-6E29-697C-F9FF-694B432AD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081BD2-465B-68EA-2924-5554CF0DD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E87B9-91DD-75B8-1EF6-2FF113287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25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C5665A-4322-36A8-5811-3C193458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B8D1DD-4390-964F-34DF-2DB71D373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12E807-FD77-B12E-74A5-7E840CC1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AC5B82-0135-5247-263A-23FE3336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D40D6F-B926-AED6-1EC7-2EEE56148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871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FE2DA-528A-0D64-81A7-2E524222F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321BA-2D83-A110-BB39-F0A139D03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C3D8C0-CE7E-A5B1-43DB-E50851FC8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821D15-009E-A9E2-53B6-79F1140CE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3C38E3-F122-973F-5545-BC1B1772A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10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FABA6-42F2-C937-D62A-77D8BE96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D1AB73-E6B8-C378-B41F-5755AE95F0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7A754F-F371-095B-E607-2C877861D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2A1F9A-E063-386C-BE15-2B18785ED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D5D7AA-9577-AEBC-1DBE-74A1103DD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19AF0F-C251-A4B3-7CD7-990D0B1F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828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16B501-E00B-291A-8B84-D1FA8B408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146715-B2E4-96BF-7669-983F58F5F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6D76B2-41AE-2794-5CA2-480BEC521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14CF1D-1A6E-EF99-F7E6-DABAC33B5F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CBEB468-26FA-A980-BF7D-F0B0F31557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28DE0C-BEC9-B305-9D44-0FA299498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EE0E16-BDC1-B203-F6AC-DF7EFC42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C40DDC-29B0-357F-11AB-00BDBF03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86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C52CD-BE2D-9C79-256A-8403A0B73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8A864A-BA24-9EC8-82AE-D2AA9BE7E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A2FE2A7-9E89-C8F1-02A0-1D22B94F7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2FEC4C-CF4C-48FC-9708-DE4A679D5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714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CEB8C3-142A-EE25-B23A-27A2498B4A73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C7CDD9-022D-2F2D-1E17-994180C34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AC3038-9448-A567-0EA5-7E6DE02CE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BE6244-00E9-F849-A2C6-DDC75598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534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CEB8C3-142A-EE25-B23A-27A2498B4A73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C7CDD9-022D-2F2D-1E17-994180C34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AC3038-9448-A567-0EA5-7E6DE02CE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BE6244-00E9-F849-A2C6-DDC75598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81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022ED2-9E4B-6CF9-27F4-542A7B0DA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CEA536-C101-10F2-AAA2-8655E666C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E2EA8F-74CC-8E7D-B11D-55D25CB50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312E5E-87F3-A546-C46E-F618D05F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0420B9-CA0F-EA3D-0764-B82DB5972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5EFBAF-4893-3D99-8763-3BA21EB79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36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AF7759-6F6C-C594-5A80-FE323A42A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064223-0AE9-4CEB-02AC-8EEAE2A15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412F4D-662B-865D-90ED-1160E3FCD6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B1663-7C2A-42E9-8AF3-A2BF2206EF26}" type="datetimeFigureOut">
              <a:rPr lang="ko-KR" altLang="en-US" smtClean="0"/>
              <a:t>2024-04-29(Mon)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A83461-97E4-F9C7-509F-5FC359F866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A9DD75-A437-4112-42DC-768E5A1A4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636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거품이(가) 표시된 사진&#10;&#10;자동 생성된 설명">
            <a:extLst>
              <a:ext uri="{FF2B5EF4-FFF2-40B4-BE49-F238E27FC236}">
                <a16:creationId xmlns:a16="http://schemas.microsoft.com/office/drawing/2014/main" id="{14996ED0-AA26-AADC-22AB-2D6CBA46D5C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463DC9-176E-30B9-F3D2-D1FC4CCB6E00}"/>
              </a:ext>
            </a:extLst>
          </p:cNvPr>
          <p:cNvSpPr txBox="1"/>
          <p:nvPr/>
        </p:nvSpPr>
        <p:spPr>
          <a:xfrm>
            <a:off x="705852" y="497305"/>
            <a:ext cx="556594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chemeClr val="bg1"/>
                </a:solidFill>
              </a:rPr>
              <a:t>Project.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EF1A3FF-F9A6-6A9C-BBC7-7B6855EEE107}"/>
              </a:ext>
            </a:extLst>
          </p:cNvPr>
          <p:cNvCxnSpPr>
            <a:cxnSpLocks/>
          </p:cNvCxnSpPr>
          <p:nvPr/>
        </p:nvCxnSpPr>
        <p:spPr>
          <a:xfrm>
            <a:off x="6271799" y="6107905"/>
            <a:ext cx="5694947" cy="0"/>
          </a:xfrm>
          <a:prstGeom prst="line">
            <a:avLst/>
          </a:prstGeom>
          <a:ln w="203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81D0DCA-41D9-0F29-2E6F-959460871C9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00717-ED2C-0C8D-CBC8-E8D1D3B86AE2}"/>
              </a:ext>
            </a:extLst>
          </p:cNvPr>
          <p:cNvSpPr txBox="1"/>
          <p:nvPr/>
        </p:nvSpPr>
        <p:spPr>
          <a:xfrm>
            <a:off x="5138979" y="4006720"/>
            <a:ext cx="705302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 err="1">
                <a:solidFill>
                  <a:schemeClr val="bg1"/>
                </a:solidFill>
              </a:rPr>
              <a:t>Team.Lotto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274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30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ERD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설계</a:t>
            </a:r>
          </a:p>
        </p:txBody>
      </p:sp>
      <p:pic>
        <p:nvPicPr>
          <p:cNvPr id="6" name="그림 5" descr="텍스트, 스크린샷, 도표, 회로이(가) 표시된 사진&#10;&#10;자동 생성된 설명">
            <a:extLst>
              <a:ext uri="{FF2B5EF4-FFF2-40B4-BE49-F238E27FC236}">
                <a16:creationId xmlns:a16="http://schemas.microsoft.com/office/drawing/2014/main" id="{CF5F5F60-B1CD-A320-F51B-C918158E7A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8573"/>
            <a:ext cx="12192000" cy="606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409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웹 디자인</a:t>
            </a:r>
          </a:p>
        </p:txBody>
      </p:sp>
      <p:pic>
        <p:nvPicPr>
          <p:cNvPr id="7" name="그림 6" descr="스크린샷, 도표, 텍스트, 평면도이(가) 표시된 사진&#10;&#10;자동 생성된 설명">
            <a:extLst>
              <a:ext uri="{FF2B5EF4-FFF2-40B4-BE49-F238E27FC236}">
                <a16:creationId xmlns:a16="http://schemas.microsoft.com/office/drawing/2014/main" id="{34FD0143-508C-3498-F86B-11A96FB45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3" y="758195"/>
            <a:ext cx="12111318" cy="609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91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56937B-FD6E-33C5-CF71-0693438652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0F16938-4AB3-C31E-90F7-0E878D78B7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A85AD9A1-C6CD-390A-EC4C-B0EF5C170030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9F7BD-985D-25E8-0155-602A31D9B744}"/>
              </a:ext>
            </a:extLst>
          </p:cNvPr>
          <p:cNvSpPr txBox="1"/>
          <p:nvPr/>
        </p:nvSpPr>
        <p:spPr>
          <a:xfrm>
            <a:off x="5405843" y="2823410"/>
            <a:ext cx="1380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3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0D104D-2799-1AAD-000E-28652FD45B3B}"/>
              </a:ext>
            </a:extLst>
          </p:cNvPr>
          <p:cNvSpPr txBox="1"/>
          <p:nvPr/>
        </p:nvSpPr>
        <p:spPr>
          <a:xfrm>
            <a:off x="4206712" y="3438435"/>
            <a:ext cx="37785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작업 예상 기간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E62FC6-2EE4-8706-4D37-4DA0360C96BF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47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4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예상 작업 기간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FF3850-FB54-D381-5EFC-A419FB853D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03727"/>
            <a:ext cx="12192000" cy="205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04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거품, 개체, 모기장, 유리덮개이(가) 표시된 사진&#10;&#10;자동 생성된 설명">
            <a:extLst>
              <a:ext uri="{FF2B5EF4-FFF2-40B4-BE49-F238E27FC236}">
                <a16:creationId xmlns:a16="http://schemas.microsoft.com/office/drawing/2014/main" id="{C7177448-4082-63A3-D53E-D58342D879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F7E1E0-CB8A-0685-127B-E9DF49A6E835}"/>
              </a:ext>
            </a:extLst>
          </p:cNvPr>
          <p:cNvSpPr txBox="1"/>
          <p:nvPr/>
        </p:nvSpPr>
        <p:spPr>
          <a:xfrm>
            <a:off x="4128153" y="2284492"/>
            <a:ext cx="39356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b="1" dirty="0">
                <a:solidFill>
                  <a:schemeClr val="bg1"/>
                </a:solidFill>
              </a:rPr>
              <a:t>Q&amp;A</a:t>
            </a:r>
            <a:endParaRPr lang="ko-KR" altLang="en-US" sz="13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8F601D-A8BF-1C17-C923-6E7E0147CA08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885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무척추동물이(가) 표시된 사진&#10;&#10;자동 생성된 설명">
            <a:extLst>
              <a:ext uri="{FF2B5EF4-FFF2-40B4-BE49-F238E27FC236}">
                <a16:creationId xmlns:a16="http://schemas.microsoft.com/office/drawing/2014/main" id="{D9A6B50A-9666-2152-708F-80566397598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62D2FD-9118-DF22-A84F-9811C74297BF}"/>
              </a:ext>
            </a:extLst>
          </p:cNvPr>
          <p:cNvSpPr txBox="1"/>
          <p:nvPr/>
        </p:nvSpPr>
        <p:spPr>
          <a:xfrm>
            <a:off x="3449719" y="2901991"/>
            <a:ext cx="51235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</a:rPr>
              <a:t>THANK YOU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D44473-FA10-7D53-D6EB-6C09D0661F58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349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4D9590F-9302-1B4B-63A0-401B4B093250}"/>
              </a:ext>
            </a:extLst>
          </p:cNvPr>
          <p:cNvSpPr txBox="1"/>
          <p:nvPr/>
        </p:nvSpPr>
        <p:spPr>
          <a:xfrm>
            <a:off x="473242" y="468563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목차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E5FC885-7B71-E7F7-1576-91D4770D4C31}"/>
              </a:ext>
            </a:extLst>
          </p:cNvPr>
          <p:cNvCxnSpPr>
            <a:cxnSpLocks/>
          </p:cNvCxnSpPr>
          <p:nvPr/>
        </p:nvCxnSpPr>
        <p:spPr>
          <a:xfrm>
            <a:off x="2390567" y="699395"/>
            <a:ext cx="98014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5830DE6-55D9-DCAF-4A6C-07F5BA0137A9}"/>
              </a:ext>
            </a:extLst>
          </p:cNvPr>
          <p:cNvSpPr txBox="1"/>
          <p:nvPr/>
        </p:nvSpPr>
        <p:spPr>
          <a:xfrm>
            <a:off x="1661863" y="1854793"/>
            <a:ext cx="352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1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24BA82-8190-BB65-EB75-7AE3E1F51236}"/>
              </a:ext>
            </a:extLst>
          </p:cNvPr>
          <p:cNvSpPr txBox="1"/>
          <p:nvPr/>
        </p:nvSpPr>
        <p:spPr>
          <a:xfrm>
            <a:off x="2532867" y="1931737"/>
            <a:ext cx="14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요구사항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8E5067-67D5-09A2-7FA1-777CBC3A2FFA}"/>
              </a:ext>
            </a:extLst>
          </p:cNvPr>
          <p:cNvSpPr txBox="1"/>
          <p:nvPr/>
        </p:nvSpPr>
        <p:spPr>
          <a:xfrm>
            <a:off x="1636215" y="2850483"/>
            <a:ext cx="404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2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DA354F-8FF7-A69B-74C3-2E0DD902FDC5}"/>
              </a:ext>
            </a:extLst>
          </p:cNvPr>
          <p:cNvSpPr txBox="1"/>
          <p:nvPr/>
        </p:nvSpPr>
        <p:spPr>
          <a:xfrm>
            <a:off x="2532867" y="2927427"/>
            <a:ext cx="154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작업 설계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7AD924-3AED-AAA2-2CA0-4512299E45AC}"/>
              </a:ext>
            </a:extLst>
          </p:cNvPr>
          <p:cNvSpPr txBox="1"/>
          <p:nvPr/>
        </p:nvSpPr>
        <p:spPr>
          <a:xfrm>
            <a:off x="1631406" y="3846173"/>
            <a:ext cx="413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3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1C25A1-5539-6729-3EFF-4CB018E3C4DB}"/>
              </a:ext>
            </a:extLst>
          </p:cNvPr>
          <p:cNvSpPr txBox="1"/>
          <p:nvPr/>
        </p:nvSpPr>
        <p:spPr>
          <a:xfrm>
            <a:off x="2532867" y="3923117"/>
            <a:ext cx="2559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600">
                <a:solidFill>
                  <a:schemeClr val="bg1"/>
                </a:solidFill>
              </a:rPr>
              <a:t>작업 예상 기간</a:t>
            </a:r>
            <a:endParaRPr lang="ko-KR" altLang="en-US" spc="6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B2C9C0-6AC6-A05B-4BF0-D25A5708CF1F}"/>
              </a:ext>
            </a:extLst>
          </p:cNvPr>
          <p:cNvSpPr txBox="1"/>
          <p:nvPr/>
        </p:nvSpPr>
        <p:spPr>
          <a:xfrm>
            <a:off x="1124505" y="576284"/>
            <a:ext cx="12554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a table of contents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F0826D-699E-1DA1-18F5-15F8DBEDDFE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63CA97-4915-84BE-2313-037FC8241094}"/>
              </a:ext>
            </a:extLst>
          </p:cNvPr>
          <p:cNvSpPr txBox="1"/>
          <p:nvPr/>
        </p:nvSpPr>
        <p:spPr>
          <a:xfrm>
            <a:off x="1631406" y="4907564"/>
            <a:ext cx="413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4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DDEBB4-26EF-E463-90D9-B3DD0C9E3D2A}"/>
              </a:ext>
            </a:extLst>
          </p:cNvPr>
          <p:cNvSpPr txBox="1"/>
          <p:nvPr/>
        </p:nvSpPr>
        <p:spPr>
          <a:xfrm>
            <a:off x="2532867" y="4984508"/>
            <a:ext cx="2432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질문</a:t>
            </a:r>
          </a:p>
        </p:txBody>
      </p:sp>
    </p:spTree>
    <p:extLst>
      <p:ext uri="{BB962C8B-B14F-4D97-AF65-F5344CB8AC3E}">
        <p14:creationId xmlns:p14="http://schemas.microsoft.com/office/powerpoint/2010/main" val="488589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56937B-FD6E-33C5-CF71-0693438652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0F16938-4AB3-C31E-90F7-0E878D78B7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A85AD9A1-C6CD-390A-EC4C-B0EF5C170030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9F7BD-985D-25E8-0155-602A31D9B744}"/>
              </a:ext>
            </a:extLst>
          </p:cNvPr>
          <p:cNvSpPr txBox="1"/>
          <p:nvPr/>
        </p:nvSpPr>
        <p:spPr>
          <a:xfrm>
            <a:off x="5385709" y="2823410"/>
            <a:ext cx="1420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1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0D104D-2799-1AAD-000E-28652FD45B3B}"/>
              </a:ext>
            </a:extLst>
          </p:cNvPr>
          <p:cNvSpPr txBox="1"/>
          <p:nvPr/>
        </p:nvSpPr>
        <p:spPr>
          <a:xfrm>
            <a:off x="4835883" y="3438435"/>
            <a:ext cx="25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요구 사항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E62FC6-2EE4-8706-4D37-4DA0360C96BF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878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>
            <a:off x="1391478" y="1916264"/>
            <a:ext cx="9080390" cy="4118775"/>
            <a:chOff x="1862178" y="2202371"/>
            <a:chExt cx="8476705" cy="3705057"/>
          </a:xfrm>
        </p:grpSpPr>
        <p:sp>
          <p:nvSpPr>
            <p:cNvPr id="4" name="구름 3"/>
            <p:cNvSpPr/>
            <p:nvPr/>
          </p:nvSpPr>
          <p:spPr>
            <a:xfrm>
              <a:off x="7447310" y="2259376"/>
              <a:ext cx="2628037" cy="2080271"/>
            </a:xfrm>
            <a:prstGeom prst="cloud">
              <a:avLst/>
            </a:prstGeom>
            <a:gradFill>
              <a:gsLst>
                <a:gs pos="0">
                  <a:schemeClr val="accent5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구름 4"/>
            <p:cNvSpPr/>
            <p:nvPr/>
          </p:nvSpPr>
          <p:spPr>
            <a:xfrm>
              <a:off x="3609049" y="2202371"/>
              <a:ext cx="3302801" cy="2080271"/>
            </a:xfrm>
            <a:prstGeom prst="cloud">
              <a:avLst/>
            </a:prstGeom>
            <a:gradFill>
              <a:gsLst>
                <a:gs pos="0">
                  <a:schemeClr val="bg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12EEBF0-01EC-65A7-26CB-35B32685D8B4}"/>
                </a:ext>
              </a:extLst>
            </p:cNvPr>
            <p:cNvCxnSpPr/>
            <p:nvPr/>
          </p:nvCxnSpPr>
          <p:spPr>
            <a:xfrm flipV="1">
              <a:off x="6909660" y="3168429"/>
              <a:ext cx="552805" cy="4228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25DABA06-6EF7-7F55-9A74-54E1A9606C3A}"/>
                </a:ext>
              </a:extLst>
            </p:cNvPr>
            <p:cNvCxnSpPr>
              <a:cxnSpLocks/>
            </p:cNvCxnSpPr>
            <p:nvPr/>
          </p:nvCxnSpPr>
          <p:spPr>
            <a:xfrm>
              <a:off x="2705724" y="3145847"/>
              <a:ext cx="846018" cy="141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58069" y="3114559"/>
              <a:ext cx="1058130" cy="71598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3557" y="2704708"/>
              <a:ext cx="483281" cy="866370"/>
            </a:xfrm>
            <a:prstGeom prst="rect">
              <a:avLst/>
            </a:prstGeom>
          </p:spPr>
        </p:pic>
        <p:sp>
          <p:nvSpPr>
            <p:cNvPr id="10" name="직사각형 9"/>
            <p:cNvSpPr/>
            <p:nvPr/>
          </p:nvSpPr>
          <p:spPr>
            <a:xfrm>
              <a:off x="4521087" y="2476014"/>
              <a:ext cx="1522121" cy="3144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 Docker Compose</a:t>
              </a:r>
              <a:endParaRPr lang="ko-KR" altLang="en-US" sz="1000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909079" y="2794685"/>
              <a:ext cx="1701732" cy="3144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Oracle Cloud DB</a:t>
              </a:r>
              <a:endParaRPr lang="ko-KR" altLang="en-US" sz="1000" dirty="0"/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1926994" y="2975507"/>
              <a:ext cx="630565" cy="608913"/>
              <a:chOff x="353936" y="2358158"/>
              <a:chExt cx="1457214" cy="1144230"/>
            </a:xfrm>
          </p:grpSpPr>
          <p:pic>
            <p:nvPicPr>
              <p:cNvPr id="13" name="그림 12" descr="텍스트, 실내이(가) 표시된 사진&#10;&#10;자동 생성된 설명">
                <a:extLst>
                  <a:ext uri="{FF2B5EF4-FFF2-40B4-BE49-F238E27FC236}">
                    <a16:creationId xmlns:a16="http://schemas.microsoft.com/office/drawing/2014/main" id="{5F5E8F4D-198A-35BA-0B95-175DFEA593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7149" y="2358158"/>
                <a:ext cx="666809" cy="655302"/>
              </a:xfrm>
              <a:prstGeom prst="rect">
                <a:avLst/>
              </a:prstGeom>
            </p:spPr>
          </p:pic>
          <p:pic>
            <p:nvPicPr>
              <p:cNvPr id="14" name="그림 13" descr="텍스트, 실내이(가) 표시된 사진&#10;&#10;자동 생성된 설명">
                <a:extLst>
                  <a:ext uri="{FF2B5EF4-FFF2-40B4-BE49-F238E27FC236}">
                    <a16:creationId xmlns:a16="http://schemas.microsoft.com/office/drawing/2014/main" id="{5F5E8F4D-198A-35BA-0B95-175DFEA593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4341" y="2847086"/>
                <a:ext cx="666809" cy="655302"/>
              </a:xfrm>
              <a:prstGeom prst="rect">
                <a:avLst/>
              </a:prstGeom>
            </p:spPr>
          </p:pic>
          <p:pic>
            <p:nvPicPr>
              <p:cNvPr id="15" name="그림 14" descr="텍스트, 실내이(가) 표시된 사진&#10;&#10;자동 생성된 설명">
                <a:extLst>
                  <a:ext uri="{FF2B5EF4-FFF2-40B4-BE49-F238E27FC236}">
                    <a16:creationId xmlns:a16="http://schemas.microsoft.com/office/drawing/2014/main" id="{5F5E8F4D-198A-35BA-0B95-175DFEA593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3936" y="2776581"/>
                <a:ext cx="666809" cy="655302"/>
              </a:xfrm>
              <a:prstGeom prst="rect">
                <a:avLst/>
              </a:prstGeom>
            </p:spPr>
          </p:pic>
        </p:grpSp>
        <p:sp>
          <p:nvSpPr>
            <p:cNvPr id="16" name="TextBox 15"/>
            <p:cNvSpPr txBox="1"/>
            <p:nvPr/>
          </p:nvSpPr>
          <p:spPr>
            <a:xfrm>
              <a:off x="3953437" y="4337768"/>
              <a:ext cx="28244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altLang="ko-KR" sz="800" dirty="0"/>
                <a:t>H/W : CPU 1, MEM 16G, Disk 8G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altLang="ko-KR" sz="800" dirty="0"/>
                <a:t>S/W : </a:t>
              </a:r>
              <a:br>
                <a:rPr lang="en-US" altLang="ko-KR" sz="800" dirty="0"/>
              </a:br>
              <a:r>
                <a:rPr lang="en-US" altLang="ko-KR" sz="800" dirty="0"/>
                <a:t>- OS     : Windows Pro</a:t>
              </a:r>
              <a:br>
                <a:rPr lang="en-US" altLang="ko-KR" sz="800" dirty="0"/>
              </a:br>
              <a:r>
                <a:rPr lang="en-US" altLang="ko-KR" sz="800" dirty="0"/>
                <a:t>- WAS  : Tomcat</a:t>
              </a:r>
              <a:br>
                <a:rPr lang="en-US" altLang="ko-KR" sz="800" dirty="0"/>
              </a:br>
              <a:r>
                <a:rPr lang="en-US" altLang="ko-KR" sz="800" dirty="0"/>
                <a:t>- Frontend : </a:t>
              </a:r>
              <a:r>
                <a:rPr lang="en-US" altLang="ko-KR" sz="800" dirty="0" err="1"/>
                <a:t>Vue</a:t>
              </a:r>
              <a:r>
                <a:rPr lang="en-US" altLang="ko-KR" sz="800" dirty="0"/>
                <a:t> 3 Framework</a:t>
              </a:r>
              <a:br>
                <a:rPr lang="en-US" altLang="ko-KR" sz="800" dirty="0"/>
              </a:br>
              <a:r>
                <a:rPr lang="en-US" altLang="ko-KR" sz="800" dirty="0"/>
                <a:t>- Backend : Open </a:t>
              </a:r>
              <a:r>
                <a:rPr lang="en-US" altLang="ko-KR" sz="800" dirty="0" err="1"/>
                <a:t>Jdk</a:t>
              </a:r>
              <a:r>
                <a:rPr lang="en-US" altLang="ko-KR" sz="800" dirty="0"/>
                <a:t> 17, Spring boot 3.x</a:t>
              </a:r>
              <a:br>
                <a:rPr lang="en-US" altLang="ko-KR" sz="800" dirty="0"/>
              </a:br>
              <a:r>
                <a:rPr lang="en-US" altLang="ko-KR" sz="800" dirty="0"/>
                <a:t>- </a:t>
              </a:r>
              <a:r>
                <a:rPr lang="ko-KR" altLang="en-US" sz="800" dirty="0"/>
                <a:t>기타 </a:t>
              </a:r>
              <a:r>
                <a:rPr lang="en-US" altLang="ko-KR" sz="800" dirty="0"/>
                <a:t>: Kafka , Docker </a:t>
              </a:r>
              <a:br>
                <a:rPr lang="en-US" altLang="ko-KR" sz="800" dirty="0"/>
              </a:br>
              <a:endParaRPr lang="en-US" altLang="ko-KR" sz="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471667" y="4385458"/>
              <a:ext cx="2867216" cy="623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altLang="ko-KR" sz="800" dirty="0"/>
                <a:t>H/W : CPU 1, MEM 1G, DISK 10G </a:t>
              </a:r>
              <a:br>
                <a:rPr lang="en-US" altLang="ko-KR" sz="800" dirty="0"/>
              </a:br>
              <a:r>
                <a:rPr lang="en-US" altLang="ko-KR" sz="800" dirty="0"/>
                <a:t>S/W : ORACLE 19C </a:t>
              </a:r>
              <a:r>
                <a:rPr lang="ko-KR" altLang="en-US" sz="800" dirty="0"/>
                <a:t>자율 운영 </a:t>
              </a:r>
              <a:r>
                <a:rPr lang="en-US" altLang="ko-KR" sz="800" dirty="0"/>
                <a:t>DB</a:t>
              </a:r>
              <a:br>
                <a:rPr lang="en-US" altLang="ko-KR" sz="800" dirty="0"/>
              </a:br>
              <a:r>
                <a:rPr lang="ko-KR" altLang="en-US" sz="800" dirty="0"/>
                <a:t>자율 운영 </a:t>
              </a:r>
              <a:r>
                <a:rPr lang="en-US" altLang="ko-KR" sz="800" dirty="0"/>
                <a:t>DB : S/W </a:t>
              </a:r>
              <a:r>
                <a:rPr lang="ko-KR" altLang="en-US" sz="800" dirty="0"/>
                <a:t>설치</a:t>
              </a:r>
              <a:r>
                <a:rPr lang="en-US" altLang="ko-KR" sz="800" dirty="0"/>
                <a:t>/</a:t>
              </a:r>
              <a:r>
                <a:rPr lang="ko-KR" altLang="en-US" sz="800" dirty="0"/>
                <a:t>관리 오라클에서 전담</a:t>
              </a:r>
              <a:endParaRPr lang="en-US" altLang="ko-KR" sz="800" dirty="0"/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25DABA06-6EF7-7F55-9A74-54E1A9606C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06908" y="3390577"/>
              <a:ext cx="794990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112EEBF0-01EC-65A7-26CB-35B32685D8B4}"/>
                </a:ext>
              </a:extLst>
            </p:cNvPr>
            <p:cNvCxnSpPr/>
            <p:nvPr/>
          </p:nvCxnSpPr>
          <p:spPr>
            <a:xfrm flipH="1" flipV="1">
              <a:off x="6916010" y="3379421"/>
              <a:ext cx="519421" cy="4228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915754" y="2926970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요청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898009" y="3415399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결과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979410" y="2926970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요청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961665" y="3415399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결과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862178" y="4390137"/>
              <a:ext cx="2165904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ko-KR" altLang="en-US" sz="900" dirty="0"/>
                <a:t>사용자 웹 브라우저</a:t>
              </a:r>
              <a:endParaRPr lang="en-US" altLang="ko-KR" sz="900" dirty="0"/>
            </a:p>
          </p:txBody>
        </p:sp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7455" y="2718050"/>
              <a:ext cx="483281" cy="866370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4145930" y="3528994"/>
              <a:ext cx="10150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00" dirty="0"/>
                <a:t>Frontend</a:t>
              </a:r>
              <a:br>
                <a:rPr lang="en-US" altLang="ko-KR" sz="800" dirty="0"/>
              </a:br>
              <a:r>
                <a:rPr lang="en-US" altLang="ko-KR" sz="800" dirty="0"/>
                <a:t>(</a:t>
              </a:r>
              <a:r>
                <a:rPr lang="en-US" altLang="ko-KR" sz="800" dirty="0" err="1"/>
                <a:t>docker</a:t>
              </a:r>
              <a:r>
                <a:rPr lang="en-US" altLang="ko-KR" sz="800" dirty="0"/>
                <a:t> container)</a:t>
              </a:r>
              <a:endParaRPr lang="ko-KR" altLang="en-US" sz="8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26122" y="3523133"/>
              <a:ext cx="10214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00" dirty="0"/>
                <a:t>Backend &amp; Kafka</a:t>
              </a:r>
            </a:p>
            <a:p>
              <a:pPr algn="ctr"/>
              <a:r>
                <a:rPr lang="en-US" altLang="ko-KR" sz="800" dirty="0"/>
                <a:t>(</a:t>
              </a:r>
              <a:r>
                <a:rPr lang="en-US" altLang="ko-KR" sz="800" dirty="0" err="1"/>
                <a:t>docker</a:t>
              </a:r>
              <a:r>
                <a:rPr lang="en-US" altLang="ko-KR" sz="800" dirty="0"/>
                <a:t> </a:t>
              </a:r>
              <a:r>
                <a:rPr lang="en-US" altLang="ko-KR" sz="800" dirty="0" err="1"/>
                <a:t>dontainer</a:t>
              </a:r>
              <a:r>
                <a:rPr lang="en-US" altLang="ko-KR" sz="800" dirty="0"/>
                <a:t>)</a:t>
              </a:r>
              <a:endParaRPr lang="ko-KR" altLang="en-US" sz="800" dirty="0"/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25DABA06-6EF7-7F55-9A74-54E1A9606C3A}"/>
                </a:ext>
              </a:extLst>
            </p:cNvPr>
            <p:cNvCxnSpPr>
              <a:cxnSpLocks/>
            </p:cNvCxnSpPr>
            <p:nvPr/>
          </p:nvCxnSpPr>
          <p:spPr>
            <a:xfrm>
              <a:off x="4915396" y="3144401"/>
              <a:ext cx="717006" cy="6834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025207" y="3292574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요청</a:t>
              </a:r>
            </a:p>
          </p:txBody>
        </p:sp>
      </p:grpSp>
      <p:sp>
        <p:nvSpPr>
          <p:cNvPr id="30" name="Google Shape;418;p46"/>
          <p:cNvSpPr txBox="1">
            <a:spLocks/>
          </p:cNvSpPr>
          <p:nvPr/>
        </p:nvSpPr>
        <p:spPr>
          <a:xfrm>
            <a:off x="1999463" y="764257"/>
            <a:ext cx="7717500" cy="72949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/>
              <a:t>시스템 구성도 </a:t>
            </a:r>
            <a:r>
              <a:rPr lang="en-US" altLang="ko-KR" sz="4000" dirty="0"/>
              <a:t>#1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886186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373711" y="2115047"/>
            <a:ext cx="4810539" cy="4495767"/>
            <a:chOff x="386055" y="894218"/>
            <a:chExt cx="4798195" cy="5716597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F94B6D5-C52C-FD27-F7C8-B6798AB2F67C}"/>
                </a:ext>
              </a:extLst>
            </p:cNvPr>
            <p:cNvSpPr/>
            <p:nvPr/>
          </p:nvSpPr>
          <p:spPr>
            <a:xfrm>
              <a:off x="475577" y="3560684"/>
              <a:ext cx="4708673" cy="305013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3068963-8C4C-EDD9-B2D6-C292CECD858D}"/>
                </a:ext>
              </a:extLst>
            </p:cNvPr>
            <p:cNvSpPr/>
            <p:nvPr/>
          </p:nvSpPr>
          <p:spPr>
            <a:xfrm>
              <a:off x="1325072" y="5571283"/>
              <a:ext cx="2977290" cy="644364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/>
                <a:t>Frontend (</a:t>
              </a:r>
              <a:r>
                <a:rPr kumimoji="1" lang="en-US" altLang="ko-KR" sz="1400" dirty="0" err="1"/>
                <a:t>docker</a:t>
              </a:r>
              <a:r>
                <a:rPr kumimoji="1" lang="en-US" altLang="ko-KR" sz="1400" dirty="0"/>
                <a:t> container)</a:t>
              </a:r>
              <a:endParaRPr kumimoji="1" lang="ko-KR" altLang="en-US" sz="1400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DD0B914F-FCFB-AEDA-8838-7FCCC9432CAD}"/>
                </a:ext>
              </a:extLst>
            </p:cNvPr>
            <p:cNvSpPr/>
            <p:nvPr/>
          </p:nvSpPr>
          <p:spPr>
            <a:xfrm>
              <a:off x="386055" y="894218"/>
              <a:ext cx="4708673" cy="644364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/>
                <a:t>Oracle</a:t>
              </a:r>
              <a:endParaRPr kumimoji="1" lang="ko-KR" altLang="en-US" sz="1400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243B2E7-9461-EDB2-C70D-06237AA8B704}"/>
                </a:ext>
              </a:extLst>
            </p:cNvPr>
            <p:cNvSpPr/>
            <p:nvPr/>
          </p:nvSpPr>
          <p:spPr>
            <a:xfrm>
              <a:off x="1325072" y="3908702"/>
              <a:ext cx="2930156" cy="644364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>
                  <a:latin typeface="+mj-lt"/>
                </a:rPr>
                <a:t>주문 </a:t>
              </a:r>
              <a:r>
                <a:rPr kumimoji="1" lang="en-US" altLang="ko-KR" sz="1400" dirty="0">
                  <a:latin typeface="+mj-lt"/>
                </a:rPr>
                <a:t>-</a:t>
              </a:r>
              <a:r>
                <a:rPr kumimoji="1" lang="ko-KR" altLang="en-US" sz="1400" dirty="0">
                  <a:latin typeface="+mj-lt"/>
                </a:rPr>
                <a:t> 결제 </a:t>
              </a:r>
              <a:r>
                <a:rPr kumimoji="1" lang="en-US" altLang="ko-KR" sz="1400" dirty="0">
                  <a:latin typeface="+mj-lt"/>
                </a:rPr>
                <a:t>-</a:t>
              </a:r>
              <a:r>
                <a:rPr kumimoji="1" lang="ko-KR" altLang="en-US" sz="1400" dirty="0">
                  <a:latin typeface="+mj-lt"/>
                </a:rPr>
                <a:t> 배송</a:t>
              </a:r>
              <a:endParaRPr kumimoji="1" lang="en-US" altLang="ko-KR" sz="1400" dirty="0">
                <a:latin typeface="+mj-lt"/>
              </a:endParaRPr>
            </a:p>
            <a:p>
              <a:pPr algn="ctr"/>
              <a:r>
                <a:rPr kumimoji="1" lang="en-US" altLang="ko-KR" sz="1400" dirty="0">
                  <a:latin typeface="+mj-lt"/>
                </a:rPr>
                <a:t>Backend(</a:t>
              </a:r>
              <a:r>
                <a:rPr kumimoji="1" lang="en-US" altLang="ko-KR" sz="1400" dirty="0" err="1">
                  <a:latin typeface="+mj-lt"/>
                </a:rPr>
                <a:t>docker</a:t>
              </a:r>
              <a:r>
                <a:rPr kumimoji="1" lang="en-US" altLang="ko-KR" sz="1400" dirty="0">
                  <a:latin typeface="+mj-lt"/>
                </a:rPr>
                <a:t> container)</a:t>
              </a:r>
              <a:endParaRPr kumimoji="1" lang="ko-KR" altLang="en-US" sz="1400" dirty="0">
                <a:latin typeface="+mj-lt"/>
              </a:endParaRPr>
            </a:p>
          </p:txBody>
        </p:sp>
        <p:sp>
          <p:nvSpPr>
            <p:cNvPr id="28" name="아래쪽 화살표[D] 14">
              <a:extLst>
                <a:ext uri="{FF2B5EF4-FFF2-40B4-BE49-F238E27FC236}">
                  <a16:creationId xmlns:a16="http://schemas.microsoft.com/office/drawing/2014/main" id="{20EFA680-127C-57D8-D695-B18C2E88A687}"/>
                </a:ext>
              </a:extLst>
            </p:cNvPr>
            <p:cNvSpPr/>
            <p:nvPr/>
          </p:nvSpPr>
          <p:spPr>
            <a:xfrm rot="10800000">
              <a:off x="2906777" y="1633548"/>
              <a:ext cx="195428" cy="2142122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9" name="아래쪽 화살표[D] 15">
              <a:extLst>
                <a:ext uri="{FF2B5EF4-FFF2-40B4-BE49-F238E27FC236}">
                  <a16:creationId xmlns:a16="http://schemas.microsoft.com/office/drawing/2014/main" id="{DA141750-4866-8352-D49C-CBF71F4BE042}"/>
                </a:ext>
              </a:extLst>
            </p:cNvPr>
            <p:cNvSpPr/>
            <p:nvPr/>
          </p:nvSpPr>
          <p:spPr>
            <a:xfrm>
              <a:off x="2515920" y="2940684"/>
              <a:ext cx="195428" cy="799301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0995B69D-B25A-B8E6-3AB3-54B5E88A0E54}"/>
                </a:ext>
              </a:extLst>
            </p:cNvPr>
            <p:cNvSpPr/>
            <p:nvPr/>
          </p:nvSpPr>
          <p:spPr>
            <a:xfrm>
              <a:off x="435814" y="2144324"/>
              <a:ext cx="4708673" cy="64436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/>
                <a:t>Kafka</a:t>
              </a:r>
              <a:endParaRPr kumimoji="1" lang="ko-KR" altLang="en-US" sz="1400" dirty="0"/>
            </a:p>
          </p:txBody>
        </p:sp>
        <p:sp>
          <p:nvSpPr>
            <p:cNvPr id="31" name="아래쪽 화살표[D] 2">
              <a:extLst>
                <a:ext uri="{FF2B5EF4-FFF2-40B4-BE49-F238E27FC236}">
                  <a16:creationId xmlns:a16="http://schemas.microsoft.com/office/drawing/2014/main" id="{6CD915EC-4401-77BF-BB83-90EFB5F31233}"/>
                </a:ext>
              </a:extLst>
            </p:cNvPr>
            <p:cNvSpPr/>
            <p:nvPr/>
          </p:nvSpPr>
          <p:spPr>
            <a:xfrm rot="10800000">
              <a:off x="2711349" y="4686098"/>
              <a:ext cx="195428" cy="799301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5CFD0E1-DFB2-1AF0-D275-B9CF27973770}"/>
                </a:ext>
              </a:extLst>
            </p:cNvPr>
            <p:cNvSpPr txBox="1"/>
            <p:nvPr/>
          </p:nvSpPr>
          <p:spPr>
            <a:xfrm>
              <a:off x="591106" y="4901084"/>
              <a:ext cx="1738626" cy="336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400" dirty="0"/>
                <a:t>Docker Compose</a:t>
              </a:r>
              <a:endParaRPr kumimoji="1" lang="ko-KR" altLang="en-US" sz="14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7721428-CB75-AB60-C9E9-34A96DE3FADE}"/>
                </a:ext>
              </a:extLst>
            </p:cNvPr>
            <p:cNvSpPr txBox="1"/>
            <p:nvPr/>
          </p:nvSpPr>
          <p:spPr>
            <a:xfrm>
              <a:off x="905304" y="3081435"/>
              <a:ext cx="1610616" cy="226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000" dirty="0">
                  <a:latin typeface="+mj-lt"/>
                </a:rPr>
                <a:t>Consume &amp; Producer</a:t>
              </a:r>
              <a:endParaRPr kumimoji="1" lang="ko-KR" altLang="en-US" sz="1000" dirty="0">
                <a:latin typeface="+mj-lt"/>
              </a:endParaRPr>
            </a:p>
          </p:txBody>
        </p:sp>
      </p:grpSp>
      <p:sp>
        <p:nvSpPr>
          <p:cNvPr id="34" name="오른쪽 화살표 33"/>
          <p:cNvSpPr/>
          <p:nvPr/>
        </p:nvSpPr>
        <p:spPr>
          <a:xfrm>
            <a:off x="5722708" y="3267251"/>
            <a:ext cx="715618" cy="16360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721428-CB75-AB60-C9E9-34A96DE3FADE}"/>
              </a:ext>
            </a:extLst>
          </p:cNvPr>
          <p:cNvSpPr txBox="1"/>
          <p:nvPr/>
        </p:nvSpPr>
        <p:spPr>
          <a:xfrm>
            <a:off x="5329457" y="2799135"/>
            <a:ext cx="16106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dirty="0">
                <a:latin typeface="+mj-lt"/>
              </a:rPr>
              <a:t>프로젝트 고도화 전환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010382" y="1630601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차 프로젝트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997011" y="1661819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고도화 프로젝트</a:t>
            </a:r>
          </a:p>
        </p:txBody>
      </p:sp>
      <p:grpSp>
        <p:nvGrpSpPr>
          <p:cNvPr id="46" name="그룹 45"/>
          <p:cNvGrpSpPr/>
          <p:nvPr/>
        </p:nvGrpSpPr>
        <p:grpSpPr>
          <a:xfrm>
            <a:off x="6690292" y="2115047"/>
            <a:ext cx="4457437" cy="4389120"/>
            <a:chOff x="6690292" y="2115047"/>
            <a:chExt cx="4457437" cy="4389120"/>
          </a:xfrm>
        </p:grpSpPr>
        <p:grpSp>
          <p:nvGrpSpPr>
            <p:cNvPr id="11" name="그룹 10"/>
            <p:cNvGrpSpPr/>
            <p:nvPr/>
          </p:nvGrpSpPr>
          <p:grpSpPr>
            <a:xfrm>
              <a:off x="6690292" y="2115047"/>
              <a:ext cx="4457437" cy="4389120"/>
              <a:chOff x="2330711" y="703385"/>
              <a:chExt cx="4396092" cy="5856441"/>
            </a:xfrm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F5BA40CA-D013-4FE1-DF63-F0AD62B5B077}"/>
                  </a:ext>
                </a:extLst>
              </p:cNvPr>
              <p:cNvSpPr/>
              <p:nvPr/>
            </p:nvSpPr>
            <p:spPr>
              <a:xfrm>
                <a:off x="2455452" y="3369852"/>
                <a:ext cx="4271351" cy="3189974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23068963-8C4C-EDD9-B2D6-C292CECD858D}"/>
                  </a:ext>
                </a:extLst>
              </p:cNvPr>
              <p:cNvSpPr/>
              <p:nvPr/>
            </p:nvSpPr>
            <p:spPr>
              <a:xfrm>
                <a:off x="3935765" y="5768997"/>
                <a:ext cx="1482092" cy="673908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dirty="0"/>
                  <a:t>Frontend (pod)</a:t>
                </a:r>
                <a:endParaRPr kumimoji="1" lang="ko-KR" altLang="en-US" sz="1200" dirty="0"/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DD0B914F-FCFB-AEDA-8838-7FCCC9432CAD}"/>
                  </a:ext>
                </a:extLst>
              </p:cNvPr>
              <p:cNvSpPr/>
              <p:nvPr/>
            </p:nvSpPr>
            <p:spPr>
              <a:xfrm>
                <a:off x="2365930" y="703385"/>
                <a:ext cx="4271351" cy="673907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/>
                  <a:t>Oracle</a:t>
                </a:r>
                <a:endParaRPr kumimoji="1" lang="ko-KR" altLang="en-US" sz="1400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8C9A4422-DD75-26E9-1EB9-A8DF87B17F7B}"/>
                  </a:ext>
                </a:extLst>
              </p:cNvPr>
              <p:cNvSpPr/>
              <p:nvPr/>
            </p:nvSpPr>
            <p:spPr>
              <a:xfrm>
                <a:off x="2813111" y="3760871"/>
                <a:ext cx="861060" cy="67390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000" dirty="0"/>
                  <a:t>주문</a:t>
                </a:r>
                <a:r>
                  <a:rPr kumimoji="1" lang="en-US" altLang="ko-KR" sz="1000" dirty="0"/>
                  <a:t>(pod)</a:t>
                </a:r>
              </a:p>
              <a:p>
                <a:pPr algn="ctr"/>
                <a:r>
                  <a:rPr kumimoji="1" lang="en-US" altLang="ko-KR" sz="1000" dirty="0"/>
                  <a:t>backend</a:t>
                </a:r>
                <a:endParaRPr kumimoji="1" lang="ko-KR" altLang="en-US" sz="1000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2243B2E7-9461-EDB2-C70D-06237AA8B704}"/>
                  </a:ext>
                </a:extLst>
              </p:cNvPr>
              <p:cNvSpPr/>
              <p:nvPr/>
            </p:nvSpPr>
            <p:spPr>
              <a:xfrm>
                <a:off x="4308065" y="3765623"/>
                <a:ext cx="861060" cy="67390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000"/>
                  <a:t>결제</a:t>
                </a:r>
                <a:r>
                  <a:rPr kumimoji="1" lang="en-US" altLang="ko-KR" sz="1000"/>
                  <a:t> </a:t>
                </a:r>
                <a:r>
                  <a:rPr kumimoji="1" lang="en-US" altLang="ko-KR" sz="1000" dirty="0"/>
                  <a:t>(pod)</a:t>
                </a:r>
              </a:p>
              <a:p>
                <a:pPr algn="ctr"/>
                <a:r>
                  <a:rPr kumimoji="1" lang="en-US" altLang="ko-KR" sz="1000" dirty="0"/>
                  <a:t>backend</a:t>
                </a:r>
                <a:endParaRPr kumimoji="1" lang="ko-KR" altLang="en-US" sz="1000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05CE4924-1B8E-FC63-C512-A968062CA253}"/>
                  </a:ext>
                </a:extLst>
              </p:cNvPr>
              <p:cNvSpPr/>
              <p:nvPr/>
            </p:nvSpPr>
            <p:spPr>
              <a:xfrm>
                <a:off x="5713613" y="3789687"/>
                <a:ext cx="861060" cy="67390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000" dirty="0"/>
                  <a:t>배송</a:t>
                </a:r>
                <a:r>
                  <a:rPr kumimoji="1" lang="en-US" altLang="ko-KR" sz="1000" dirty="0"/>
                  <a:t> (pod)</a:t>
                </a:r>
              </a:p>
              <a:p>
                <a:pPr algn="ctr"/>
                <a:r>
                  <a:rPr kumimoji="1" lang="en-US" altLang="ko-KR" sz="1000" dirty="0"/>
                  <a:t>backend</a:t>
                </a:r>
                <a:endParaRPr kumimoji="1" lang="ko-KR" altLang="en-US" sz="1000" dirty="0"/>
              </a:p>
            </p:txBody>
          </p:sp>
          <p:sp>
            <p:nvSpPr>
              <p:cNvPr id="13" name="아래쪽 화살표[D] 12">
                <a:extLst>
                  <a:ext uri="{FF2B5EF4-FFF2-40B4-BE49-F238E27FC236}">
                    <a16:creationId xmlns:a16="http://schemas.microsoft.com/office/drawing/2014/main" id="{B69DCEFA-D34E-147D-1428-8EB5D0EDC66C}"/>
                  </a:ext>
                </a:extLst>
              </p:cNvPr>
              <p:cNvSpPr/>
              <p:nvPr/>
            </p:nvSpPr>
            <p:spPr>
              <a:xfrm rot="10800000">
                <a:off x="4042149" y="1453539"/>
                <a:ext cx="177277" cy="2240334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4" name="아래쪽 화살표[D] 13">
                <a:extLst>
                  <a:ext uri="{FF2B5EF4-FFF2-40B4-BE49-F238E27FC236}">
                    <a16:creationId xmlns:a16="http://schemas.microsoft.com/office/drawing/2014/main" id="{9FD82CD0-83CE-9AA7-A3E9-1C2DBACE7D5D}"/>
                  </a:ext>
                </a:extLst>
              </p:cNvPr>
              <p:cNvSpPr/>
              <p:nvPr/>
            </p:nvSpPr>
            <p:spPr>
              <a:xfrm>
                <a:off x="3685975" y="2744085"/>
                <a:ext cx="177277" cy="835948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15" name="아래쪽 화살표[D] 14">
                <a:extLst>
                  <a:ext uri="{FF2B5EF4-FFF2-40B4-BE49-F238E27FC236}">
                    <a16:creationId xmlns:a16="http://schemas.microsoft.com/office/drawing/2014/main" id="{20EFA680-127C-57D8-D695-B18C2E88A687}"/>
                  </a:ext>
                </a:extLst>
              </p:cNvPr>
              <p:cNvSpPr/>
              <p:nvPr/>
            </p:nvSpPr>
            <p:spPr>
              <a:xfrm rot="10800000">
                <a:off x="5227090" y="1400400"/>
                <a:ext cx="177277" cy="2240334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6" name="아래쪽 화살표[D] 15">
                <a:extLst>
                  <a:ext uri="{FF2B5EF4-FFF2-40B4-BE49-F238E27FC236}">
                    <a16:creationId xmlns:a16="http://schemas.microsoft.com/office/drawing/2014/main" id="{DA141750-4866-8352-D49C-CBF71F4BE042}"/>
                  </a:ext>
                </a:extLst>
              </p:cNvPr>
              <p:cNvSpPr/>
              <p:nvPr/>
            </p:nvSpPr>
            <p:spPr>
              <a:xfrm>
                <a:off x="4938491" y="2793190"/>
                <a:ext cx="177277" cy="835948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0995B69D-B25A-B8E6-3AB3-54B5E88A0E54}"/>
                  </a:ext>
                </a:extLst>
              </p:cNvPr>
              <p:cNvSpPr/>
              <p:nvPr/>
            </p:nvSpPr>
            <p:spPr>
              <a:xfrm>
                <a:off x="2415689" y="1953491"/>
                <a:ext cx="4271351" cy="673907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/>
                  <a:t>Kafka</a:t>
                </a:r>
                <a:endParaRPr kumimoji="1" lang="ko-KR" altLang="en-US" sz="1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7721428-CB75-AB60-C9E9-34A96DE3FADE}"/>
                  </a:ext>
                </a:extLst>
              </p:cNvPr>
              <p:cNvSpPr txBox="1"/>
              <p:nvPr/>
            </p:nvSpPr>
            <p:spPr>
              <a:xfrm>
                <a:off x="2330711" y="2863527"/>
                <a:ext cx="162199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000" dirty="0">
                    <a:latin typeface="+mj-lt"/>
                  </a:rPr>
                  <a:t>Consume &amp; Producer</a:t>
                </a:r>
                <a:endParaRPr kumimoji="1" lang="ko-KR" altLang="en-US" sz="1000" dirty="0">
                  <a:latin typeface="+mj-lt"/>
                </a:endParaRP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20C9B14-0AA9-B57C-7998-9992112D458B}"/>
                  </a:ext>
                </a:extLst>
              </p:cNvPr>
              <p:cNvSpPr txBox="1"/>
              <p:nvPr/>
            </p:nvSpPr>
            <p:spPr>
              <a:xfrm>
                <a:off x="2620758" y="4861567"/>
                <a:ext cx="1245766" cy="597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400" dirty="0"/>
                  <a:t>k8s</a:t>
                </a:r>
                <a:br>
                  <a:rPr kumimoji="1" lang="en-US" altLang="ko-KR" sz="1400" dirty="0"/>
                </a:br>
                <a:r>
                  <a:rPr kumimoji="1" lang="en-US" altLang="ko-KR" sz="1400" dirty="0"/>
                  <a:t>(</a:t>
                </a:r>
                <a:r>
                  <a:rPr kumimoji="1" lang="en-US" altLang="ko-KR" sz="1400" dirty="0" err="1"/>
                  <a:t>kubernates</a:t>
                </a:r>
                <a:r>
                  <a:rPr kumimoji="1" lang="en-US" altLang="ko-KR" sz="1400" dirty="0"/>
                  <a:t>)</a:t>
                </a:r>
                <a:endParaRPr kumimoji="1" lang="ko-KR" altLang="en-US" sz="1400" dirty="0"/>
              </a:p>
            </p:txBody>
          </p:sp>
          <p:sp>
            <p:nvSpPr>
              <p:cNvPr id="3" name="아래쪽 화살표[D] 2">
                <a:extLst>
                  <a:ext uri="{FF2B5EF4-FFF2-40B4-BE49-F238E27FC236}">
                    <a16:creationId xmlns:a16="http://schemas.microsoft.com/office/drawing/2014/main" id="{F8287557-1EB8-79FA-153B-8B2FD57BB85E}"/>
                  </a:ext>
                </a:extLst>
              </p:cNvPr>
              <p:cNvSpPr/>
              <p:nvPr/>
            </p:nvSpPr>
            <p:spPr>
              <a:xfrm rot="10800000">
                <a:off x="4531277" y="5370377"/>
                <a:ext cx="313073" cy="319400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12" name="아래쪽 화살표[D] 11">
                <a:extLst>
                  <a:ext uri="{FF2B5EF4-FFF2-40B4-BE49-F238E27FC236}">
                    <a16:creationId xmlns:a16="http://schemas.microsoft.com/office/drawing/2014/main" id="{84E2A51F-1386-E681-10A6-E9F895EDBEFB}"/>
                  </a:ext>
                </a:extLst>
              </p:cNvPr>
              <p:cNvSpPr/>
              <p:nvPr/>
            </p:nvSpPr>
            <p:spPr>
              <a:xfrm rot="16200000">
                <a:off x="5282646" y="4010190"/>
                <a:ext cx="354999" cy="241856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22" name="아래쪽 화살표[D] 21">
                <a:extLst>
                  <a:ext uri="{FF2B5EF4-FFF2-40B4-BE49-F238E27FC236}">
                    <a16:creationId xmlns:a16="http://schemas.microsoft.com/office/drawing/2014/main" id="{7EA90255-508F-4CAC-0D14-01499B0699F7}"/>
                  </a:ext>
                </a:extLst>
              </p:cNvPr>
              <p:cNvSpPr/>
              <p:nvPr/>
            </p:nvSpPr>
            <p:spPr>
              <a:xfrm rot="16200000">
                <a:off x="3839545" y="3976897"/>
                <a:ext cx="354999" cy="241856"/>
              </a:xfrm>
              <a:prstGeom prst="downArrow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23068963-8C4C-EDD9-B2D6-C292CECD858D}"/>
                  </a:ext>
                </a:extLst>
              </p:cNvPr>
              <p:cNvSpPr/>
              <p:nvPr/>
            </p:nvSpPr>
            <p:spPr>
              <a:xfrm>
                <a:off x="3952701" y="4870449"/>
                <a:ext cx="1482092" cy="417974"/>
              </a:xfrm>
              <a:prstGeom prst="rect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dirty="0"/>
                  <a:t>Ingress(</a:t>
                </a:r>
                <a:r>
                  <a:rPr kumimoji="1" lang="en-US" altLang="ko-KR" sz="1200" dirty="0" err="1"/>
                  <a:t>nginx</a:t>
                </a:r>
                <a:r>
                  <a:rPr kumimoji="1" lang="en-US" altLang="ko-KR" sz="1200" dirty="0"/>
                  <a:t>)</a:t>
                </a:r>
                <a:endParaRPr kumimoji="1" lang="ko-KR" altLang="en-US" sz="1200" dirty="0"/>
              </a:p>
            </p:txBody>
          </p:sp>
        </p:grpSp>
        <p:sp>
          <p:nvSpPr>
            <p:cNvPr id="43" name="아래쪽 화살표[D] 2">
              <a:extLst>
                <a:ext uri="{FF2B5EF4-FFF2-40B4-BE49-F238E27FC236}">
                  <a16:creationId xmlns:a16="http://schemas.microsoft.com/office/drawing/2014/main" id="{F8287557-1EB8-79FA-153B-8B2FD57BB85E}"/>
                </a:ext>
              </a:extLst>
            </p:cNvPr>
            <p:cNvSpPr/>
            <p:nvPr/>
          </p:nvSpPr>
          <p:spPr>
            <a:xfrm rot="10800000">
              <a:off x="8447415" y="4960830"/>
              <a:ext cx="310878" cy="21978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4" name="아래쪽 화살표[D] 2">
              <a:extLst>
                <a:ext uri="{FF2B5EF4-FFF2-40B4-BE49-F238E27FC236}">
                  <a16:creationId xmlns:a16="http://schemas.microsoft.com/office/drawing/2014/main" id="{F8287557-1EB8-79FA-153B-8B2FD57BB85E}"/>
                </a:ext>
              </a:extLst>
            </p:cNvPr>
            <p:cNvSpPr/>
            <p:nvPr/>
          </p:nvSpPr>
          <p:spPr>
            <a:xfrm rot="10800000">
              <a:off x="8938135" y="4960830"/>
              <a:ext cx="310878" cy="21978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5" name="아래쪽 화살표[D] 2">
              <a:extLst>
                <a:ext uri="{FF2B5EF4-FFF2-40B4-BE49-F238E27FC236}">
                  <a16:creationId xmlns:a16="http://schemas.microsoft.com/office/drawing/2014/main" id="{F8287557-1EB8-79FA-153B-8B2FD57BB85E}"/>
                </a:ext>
              </a:extLst>
            </p:cNvPr>
            <p:cNvSpPr/>
            <p:nvPr/>
          </p:nvSpPr>
          <p:spPr>
            <a:xfrm rot="10800000">
              <a:off x="9406138" y="4968828"/>
              <a:ext cx="310878" cy="219780"/>
            </a:xfrm>
            <a:prstGeom prst="downArrow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sp>
        <p:nvSpPr>
          <p:cNvPr id="47" name="Google Shape;418;p46"/>
          <p:cNvSpPr txBox="1">
            <a:spLocks/>
          </p:cNvSpPr>
          <p:nvPr/>
        </p:nvSpPr>
        <p:spPr>
          <a:xfrm>
            <a:off x="1999463" y="764257"/>
            <a:ext cx="7717500" cy="72949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/>
              <a:t>시스템 구성도 </a:t>
            </a:r>
            <a:r>
              <a:rPr lang="en-US" altLang="ko-KR" sz="4000" dirty="0"/>
              <a:t>#2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725778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5068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1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3009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회원</a:t>
            </a:r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구매자</a:t>
            </a:r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요구사항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EB7C504-55D7-282B-F283-1CB7F5A3E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0710"/>
            <a:ext cx="12192000" cy="456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6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3278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관리자</a:t>
            </a:r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판매자</a:t>
            </a:r>
            <a:r>
              <a:rPr lang="en-US" altLang="ko-KR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요구사항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E1A1D35-ED8E-9F57-82D3-20B8586DA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6241"/>
            <a:ext cx="12192000" cy="289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116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56937B-FD6E-33C5-CF71-0693438652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0F16938-4AB3-C31E-90F7-0E878D78B7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A85AD9A1-C6CD-390A-EC4C-B0EF5C170030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9F7BD-985D-25E8-0155-602A31D9B744}"/>
              </a:ext>
            </a:extLst>
          </p:cNvPr>
          <p:cNvSpPr txBox="1"/>
          <p:nvPr/>
        </p:nvSpPr>
        <p:spPr>
          <a:xfrm>
            <a:off x="5405843" y="2823410"/>
            <a:ext cx="1380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2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0D104D-2799-1AAD-000E-28652FD45B3B}"/>
              </a:ext>
            </a:extLst>
          </p:cNvPr>
          <p:cNvSpPr txBox="1"/>
          <p:nvPr/>
        </p:nvSpPr>
        <p:spPr>
          <a:xfrm>
            <a:off x="4835885" y="3438435"/>
            <a:ext cx="25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작업 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E62FC6-2EE4-8706-4D37-4DA0360C96BF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336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1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개인 역할 분담</a:t>
            </a:r>
          </a:p>
        </p:txBody>
      </p:sp>
      <p:graphicFrame>
        <p:nvGraphicFramePr>
          <p:cNvPr id="21" name="표 7">
            <a:extLst>
              <a:ext uri="{FF2B5EF4-FFF2-40B4-BE49-F238E27FC236}">
                <a16:creationId xmlns:a16="http://schemas.microsoft.com/office/drawing/2014/main" id="{19017948-7339-7A33-5C79-CE60DFEDE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40457"/>
              </p:ext>
            </p:extLst>
          </p:nvPr>
        </p:nvGraphicFramePr>
        <p:xfrm>
          <a:off x="811715" y="1308555"/>
          <a:ext cx="10568569" cy="49675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219">
                  <a:extLst>
                    <a:ext uri="{9D8B030D-6E8A-4147-A177-3AD203B41FA5}">
                      <a16:colId xmlns:a16="http://schemas.microsoft.com/office/drawing/2014/main" val="388326904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172355626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686686885"/>
                    </a:ext>
                  </a:extLst>
                </a:gridCol>
              </a:tblGrid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조원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구현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097032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김의현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요구사항 정의서 작성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,ERD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로그인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회원가입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관리자 상품등록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쿠폰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 err="1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넛지포인트</a:t>
                      </a:r>
                      <a:endParaRPr lang="ko-KR" altLang="en-US" sz="1400" dirty="0">
                        <a:solidFill>
                          <a:schemeClr val="accent3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122558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공민식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요구사항 정의서 작성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ERD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상품결제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환불 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126794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제은성</a:t>
                      </a:r>
                      <a:endParaRPr lang="ko-KR" altLang="en-US" sz="1400" dirty="0">
                        <a:solidFill>
                          <a:schemeClr val="accent3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ERD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회원정보 수정 및 탈퇴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회원 주문조회 및 관리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리뷰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82185"/>
                  </a:ext>
                </a:extLst>
              </a:tr>
              <a:tr h="7095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하유정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ERD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설계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주문 시스템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상품 상세페이지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관리자 주문 관리</a:t>
                      </a:r>
                      <a:endParaRPr lang="en-US" altLang="ko-KR" sz="1400" dirty="0">
                        <a:solidFill>
                          <a:schemeClr val="accent3">
                            <a:lumMod val="2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관리자 상품 조회 및 수정</a:t>
                      </a:r>
                      <a:endParaRPr lang="en-US" altLang="ko-KR" sz="1400" dirty="0">
                        <a:solidFill>
                          <a:schemeClr val="accent3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342245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김동주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요구사항 정의서 작성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구체적인 디자인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공지사항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서비스 문의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장바구니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즐겨찾기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268995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김지영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구체적인 디자인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와이어프레임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홈페이지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검색기능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상품문의</a:t>
                      </a:r>
                      <a:r>
                        <a:rPr lang="en-US" altLang="ko-KR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3">
                              <a:lumMod val="25000"/>
                            </a:schemeClr>
                          </a:solidFill>
                        </a:rPr>
                        <a:t>배너 홍보기능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23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590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17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C9CC2"/>
      </a:accent1>
      <a:accent2>
        <a:srgbClr val="91BAD0"/>
      </a:accent2>
      <a:accent3>
        <a:srgbClr val="D7DBDC"/>
      </a:accent3>
      <a:accent4>
        <a:srgbClr val="D1CCC5"/>
      </a:accent4>
      <a:accent5>
        <a:srgbClr val="F5D8D3"/>
      </a:accent5>
      <a:accent6>
        <a:srgbClr val="C6BBCA"/>
      </a:accent6>
      <a:hlink>
        <a:srgbClr val="262626"/>
      </a:hlink>
      <a:folHlink>
        <a:srgbClr val="262626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550</Words>
  <Application>Microsoft Office PowerPoint</Application>
  <PresentationFormat>와이드스크린</PresentationFormat>
  <Paragraphs>111</Paragraphs>
  <Slides>15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Pretendard</vt:lpstr>
      <vt:lpstr>Pretendard Black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유정 하</cp:lastModifiedBy>
  <cp:revision>18</cp:revision>
  <dcterms:created xsi:type="dcterms:W3CDTF">2022-12-21T02:15:26Z</dcterms:created>
  <dcterms:modified xsi:type="dcterms:W3CDTF">2024-04-29T01:45:52Z</dcterms:modified>
</cp:coreProperties>
</file>

<file path=docProps/thumbnail.jpeg>
</file>